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30275213" cy="42803763"/>
  <p:notesSz cx="6858000" cy="9144000"/>
  <p:defaultTextStyle>
    <a:defPPr>
      <a:defRPr lang="en-US"/>
    </a:defPPr>
    <a:lvl1pPr marL="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1pPr>
    <a:lvl2pPr marL="175386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2pPr>
    <a:lvl3pPr marL="350773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3pPr>
    <a:lvl4pPr marL="526159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4pPr>
    <a:lvl5pPr marL="701546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5pPr>
    <a:lvl6pPr marL="876932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6pPr>
    <a:lvl7pPr marL="1052319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7pPr>
    <a:lvl8pPr marL="12277054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8pPr>
    <a:lvl9pPr marL="14030919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9535" userDrawn="1">
          <p15:clr>
            <a:srgbClr val="A4A3A4"/>
          </p15:clr>
        </p15:guide>
        <p15:guide id="2" orient="horz" pos="1348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34588"/>
    <p:restoredTop sz="86442"/>
  </p:normalViewPr>
  <p:slideViewPr>
    <p:cSldViewPr snapToGrid="0" snapToObjects="1">
      <p:cViewPr>
        <p:scale>
          <a:sx n="20" d="100"/>
          <a:sy n="20" d="100"/>
        </p:scale>
        <p:origin x="2040" y="144"/>
      </p:cViewPr>
      <p:guideLst>
        <p:guide pos="9535"/>
        <p:guide orient="horz" pos="1348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image1.tiff>
</file>

<file path=ppt/media/image2.png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641" y="7005156"/>
            <a:ext cx="25733931" cy="14902051"/>
          </a:xfrm>
        </p:spPr>
        <p:txBody>
          <a:bodyPr anchor="b"/>
          <a:lstStyle>
            <a:lvl1pPr algn="ctr">
              <a:defRPr sz="19865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84402" y="22481887"/>
            <a:ext cx="22706410" cy="10334331"/>
          </a:xfrm>
        </p:spPr>
        <p:txBody>
          <a:bodyPr/>
          <a:lstStyle>
            <a:lvl1pPr marL="0" indent="0" algn="ctr">
              <a:buNone/>
              <a:defRPr sz="7946"/>
            </a:lvl1pPr>
            <a:lvl2pPr marL="1513743" indent="0" algn="ctr">
              <a:buNone/>
              <a:defRPr sz="6622"/>
            </a:lvl2pPr>
            <a:lvl3pPr marL="3027487" indent="0" algn="ctr">
              <a:buNone/>
              <a:defRPr sz="5960"/>
            </a:lvl3pPr>
            <a:lvl4pPr marL="4541230" indent="0" algn="ctr">
              <a:buNone/>
              <a:defRPr sz="5297"/>
            </a:lvl4pPr>
            <a:lvl5pPr marL="6054974" indent="0" algn="ctr">
              <a:buNone/>
              <a:defRPr sz="5297"/>
            </a:lvl5pPr>
            <a:lvl6pPr marL="7568717" indent="0" algn="ctr">
              <a:buNone/>
              <a:defRPr sz="5297"/>
            </a:lvl6pPr>
            <a:lvl7pPr marL="9082461" indent="0" algn="ctr">
              <a:buNone/>
              <a:defRPr sz="5297"/>
            </a:lvl7pPr>
            <a:lvl8pPr marL="10596204" indent="0" algn="ctr">
              <a:buNone/>
              <a:defRPr sz="5297"/>
            </a:lvl8pPr>
            <a:lvl9pPr marL="12109948" indent="0" algn="ctr">
              <a:buNone/>
              <a:defRPr sz="5297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665701" y="2278904"/>
            <a:ext cx="6528093" cy="3627421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81423" y="2278904"/>
            <a:ext cx="19205838" cy="3627421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5654" y="10671229"/>
            <a:ext cx="26112371" cy="17805173"/>
          </a:xfrm>
        </p:spPr>
        <p:txBody>
          <a:bodyPr anchor="b"/>
          <a:lstStyle>
            <a:lvl1pPr>
              <a:defRPr sz="19865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5654" y="28644846"/>
            <a:ext cx="26112371" cy="9363320"/>
          </a:xfrm>
        </p:spPr>
        <p:txBody>
          <a:bodyPr/>
          <a:lstStyle>
            <a:lvl1pPr marL="0" indent="0">
              <a:buNone/>
              <a:defRPr sz="7946">
                <a:solidFill>
                  <a:schemeClr val="tx1"/>
                </a:solidFill>
              </a:defRPr>
            </a:lvl1pPr>
            <a:lvl2pPr marL="1513743" indent="0">
              <a:buNone/>
              <a:defRPr sz="6622">
                <a:solidFill>
                  <a:schemeClr val="tx1">
                    <a:tint val="75000"/>
                  </a:schemeClr>
                </a:solidFill>
              </a:defRPr>
            </a:lvl2pPr>
            <a:lvl3pPr marL="3027487" indent="0">
              <a:buNone/>
              <a:defRPr sz="5960">
                <a:solidFill>
                  <a:schemeClr val="tx1">
                    <a:tint val="75000"/>
                  </a:schemeClr>
                </a:solidFill>
              </a:defRPr>
            </a:lvl3pPr>
            <a:lvl4pPr marL="4541230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4pPr>
            <a:lvl5pPr marL="605497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5pPr>
            <a:lvl6pPr marL="7568717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6pPr>
            <a:lvl7pPr marL="9082461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7pPr>
            <a:lvl8pPr marL="1059620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8pPr>
            <a:lvl9pPr marL="12109948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81421" y="11394520"/>
            <a:ext cx="12866966" cy="2715859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26826" y="11394520"/>
            <a:ext cx="12866966" cy="2715859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278913"/>
            <a:ext cx="26112371" cy="827341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5368" y="10492870"/>
            <a:ext cx="12807832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5368" y="15635264"/>
            <a:ext cx="12807832" cy="2299711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26828" y="10492870"/>
            <a:ext cx="12870909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26828" y="15635264"/>
            <a:ext cx="12870909" cy="2299711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909" y="6162959"/>
            <a:ext cx="15326827" cy="30418415"/>
          </a:xfrm>
        </p:spPr>
        <p:txBody>
          <a:bodyPr/>
          <a:lstStyle>
            <a:lvl1pPr>
              <a:defRPr sz="10595"/>
            </a:lvl1pPr>
            <a:lvl2pPr>
              <a:defRPr sz="9271"/>
            </a:lvl2pPr>
            <a:lvl3pPr>
              <a:defRPr sz="7946"/>
            </a:lvl3pPr>
            <a:lvl4pPr>
              <a:defRPr sz="6622"/>
            </a:lvl4pPr>
            <a:lvl5pPr>
              <a:defRPr sz="6622"/>
            </a:lvl5pPr>
            <a:lvl6pPr>
              <a:defRPr sz="6622"/>
            </a:lvl6pPr>
            <a:lvl7pPr>
              <a:defRPr sz="6622"/>
            </a:lvl7pPr>
            <a:lvl8pPr>
              <a:defRPr sz="6622"/>
            </a:lvl8pPr>
            <a:lvl9pPr>
              <a:defRPr sz="6622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70909" y="6162959"/>
            <a:ext cx="15326827" cy="30418415"/>
          </a:xfrm>
        </p:spPr>
        <p:txBody>
          <a:bodyPr anchor="t"/>
          <a:lstStyle>
            <a:lvl1pPr marL="0" indent="0">
              <a:buNone/>
              <a:defRPr sz="10595"/>
            </a:lvl1pPr>
            <a:lvl2pPr marL="1513743" indent="0">
              <a:buNone/>
              <a:defRPr sz="9271"/>
            </a:lvl2pPr>
            <a:lvl3pPr marL="3027487" indent="0">
              <a:buNone/>
              <a:defRPr sz="7946"/>
            </a:lvl3pPr>
            <a:lvl4pPr marL="4541230" indent="0">
              <a:buNone/>
              <a:defRPr sz="6622"/>
            </a:lvl4pPr>
            <a:lvl5pPr marL="6054974" indent="0">
              <a:buNone/>
              <a:defRPr sz="6622"/>
            </a:lvl5pPr>
            <a:lvl6pPr marL="7568717" indent="0">
              <a:buNone/>
              <a:defRPr sz="6622"/>
            </a:lvl6pPr>
            <a:lvl7pPr marL="9082461" indent="0">
              <a:buNone/>
              <a:defRPr sz="6622"/>
            </a:lvl7pPr>
            <a:lvl8pPr marL="10596204" indent="0">
              <a:buNone/>
              <a:defRPr sz="6622"/>
            </a:lvl8pPr>
            <a:lvl9pPr marL="12109948" indent="0">
              <a:buNone/>
              <a:defRPr sz="6622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81421" y="2278913"/>
            <a:ext cx="26112371" cy="82734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1421" y="11394520"/>
            <a:ext cx="26112371" cy="271585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81869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445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027487" rtl="0" eaLnBrk="1" latinLnBrk="0" hangingPunct="1">
        <a:lnSpc>
          <a:spcPct val="90000"/>
        </a:lnSpc>
        <a:spcBef>
          <a:spcPct val="0"/>
        </a:spcBef>
        <a:buNone/>
        <a:defRPr sz="1456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56872" indent="-756872" algn="l" defTabSz="3027487" rtl="0" eaLnBrk="1" latinLnBrk="0" hangingPunct="1">
        <a:lnSpc>
          <a:spcPct val="90000"/>
        </a:lnSpc>
        <a:spcBef>
          <a:spcPts val="3311"/>
        </a:spcBef>
        <a:buFont typeface="Arial" panose="020B0604020202020204" pitchFamily="34" charset="0"/>
        <a:buChar char="•"/>
        <a:defRPr sz="9271" kern="1200">
          <a:solidFill>
            <a:schemeClr val="tx1"/>
          </a:solidFill>
          <a:latin typeface="+mn-lt"/>
          <a:ea typeface="+mn-ea"/>
          <a:cs typeface="+mn-cs"/>
        </a:defRPr>
      </a:lvl1pPr>
      <a:lvl2pPr marL="2270615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378435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6622" kern="1200">
          <a:solidFill>
            <a:schemeClr val="tx1"/>
          </a:solidFill>
          <a:latin typeface="+mn-lt"/>
          <a:ea typeface="+mn-ea"/>
          <a:cs typeface="+mn-cs"/>
        </a:defRPr>
      </a:lvl3pPr>
      <a:lvl4pPr marL="5298102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81184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832558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839333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135307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866820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1pPr>
      <a:lvl2pPr marL="1513743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2pPr>
      <a:lvl3pPr marL="302748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3pPr>
      <a:lvl4pPr marL="454123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05497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756871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082461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059620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109948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microsoft.com/office/2007/relationships/hdphoto" Target="../media/hdphoto1.wdp"/><Relationship Id="rId5" Type="http://schemas.openxmlformats.org/officeDocument/2006/relationships/image" Target="../media/image3.tiff"/><Relationship Id="rId6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1000">
              <a:schemeClr val="tx1">
                <a:lumMod val="75000"/>
                <a:lumOff val="25000"/>
              </a:schemeClr>
            </a:gs>
            <a:gs pos="100000">
              <a:schemeClr val="tx1">
                <a:lumMod val="65000"/>
                <a:lumOff val="35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4" name="Straight Connector 53"/>
          <p:cNvCxnSpPr>
            <a:stCxn id="33" idx="5"/>
          </p:cNvCxnSpPr>
          <p:nvPr/>
        </p:nvCxnSpPr>
        <p:spPr>
          <a:xfrm flipV="1">
            <a:off x="11088667" y="36274295"/>
            <a:ext cx="5007090" cy="2693374"/>
          </a:xfrm>
          <a:prstGeom prst="line">
            <a:avLst/>
          </a:prstGeom>
          <a:ln w="571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>
            <a:endCxn id="33" idx="7"/>
          </p:cNvCxnSpPr>
          <p:nvPr/>
        </p:nvCxnSpPr>
        <p:spPr>
          <a:xfrm flipH="1" flipV="1">
            <a:off x="11088667" y="31324189"/>
            <a:ext cx="5007090" cy="2721918"/>
          </a:xfrm>
          <a:prstGeom prst="line">
            <a:avLst/>
          </a:prstGeom>
          <a:ln w="571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val 32"/>
          <p:cNvSpPr/>
          <p:nvPr/>
        </p:nvSpPr>
        <p:spPr>
          <a:xfrm>
            <a:off x="1862170" y="29741172"/>
            <a:ext cx="10809514" cy="10809514"/>
          </a:xfrm>
          <a:prstGeom prst="ellipse">
            <a:avLst/>
          </a:prstGeom>
          <a:noFill/>
          <a:ln w="762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02040" y="1241950"/>
            <a:ext cx="22071132" cy="2537092"/>
          </a:xfrm>
        </p:spPr>
        <p:txBody>
          <a:bodyPr>
            <a:noAutofit/>
          </a:bodyPr>
          <a:lstStyle/>
          <a:p>
            <a:r>
              <a:rPr lang="en-US" sz="14900" b="1" dirty="0" smtClean="0">
                <a:solidFill>
                  <a:schemeClr val="bg1"/>
                </a:solidFill>
              </a:rPr>
              <a:t>ALGORITHMS </a:t>
            </a:r>
            <a:r>
              <a:rPr lang="en-US" sz="14900" b="1" dirty="0" smtClean="0">
                <a:solidFill>
                  <a:schemeClr val="bg1"/>
                </a:solidFill>
              </a:rPr>
              <a:t>IN HARDWARE</a:t>
            </a:r>
            <a:endParaRPr lang="en-US" sz="14900" b="1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02040" y="7735917"/>
            <a:ext cx="10605581" cy="6917792"/>
          </a:xfrm>
        </p:spPr>
        <p:txBody>
          <a:bodyPr>
            <a:no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</a:rPr>
              <a:t>Abstract</a:t>
            </a:r>
            <a:endParaRPr lang="en-US" sz="3200" b="1" dirty="0" smtClean="0">
              <a:solidFill>
                <a:schemeClr val="bg1"/>
              </a:solidFill>
            </a:endParaRPr>
          </a:p>
          <a:p>
            <a:pPr algn="just"/>
            <a:r>
              <a:rPr lang="en-US" sz="3200" dirty="0">
                <a:solidFill>
                  <a:schemeClr val="bg1"/>
                </a:solidFill>
              </a:rPr>
              <a:t>The application of cryptographic algorithms in hardware is utilized for security and performance reasons in various public-key </a:t>
            </a:r>
            <a:r>
              <a:rPr lang="en-US" sz="3200" dirty="0" smtClean="0">
                <a:solidFill>
                  <a:schemeClr val="bg1"/>
                </a:solidFill>
              </a:rPr>
              <a:t>cryptosystems. </a:t>
            </a:r>
            <a:r>
              <a:rPr lang="en-US" sz="3200" dirty="0">
                <a:solidFill>
                  <a:schemeClr val="bg1"/>
                </a:solidFill>
              </a:rPr>
              <a:t>The overall aim of the project is to implement algorithms in hardware. The design of the algorithm and logic circuit for a systolic system for modular exponentiation has been defined by Kornerup </a:t>
            </a:r>
            <a:r>
              <a:rPr lang="en-US" sz="3200" dirty="0" smtClean="0">
                <a:solidFill>
                  <a:schemeClr val="bg1"/>
                </a:solidFill>
              </a:rPr>
              <a:t>in </a:t>
            </a:r>
            <a:r>
              <a:rPr lang="en-US" sz="3200" dirty="0">
                <a:solidFill>
                  <a:schemeClr val="bg1"/>
                </a:solidFill>
              </a:rPr>
              <a:t>A Systolic, Linear-Array Multiplier for a Class of Right-Shift </a:t>
            </a:r>
            <a:r>
              <a:rPr lang="en-US" sz="3200" dirty="0" smtClean="0">
                <a:solidFill>
                  <a:schemeClr val="bg1"/>
                </a:solidFill>
              </a:rPr>
              <a:t>Algorithms [1]. </a:t>
            </a:r>
            <a:r>
              <a:rPr lang="en-US" sz="3200" dirty="0">
                <a:solidFill>
                  <a:schemeClr val="bg1"/>
                </a:solidFill>
              </a:rPr>
              <a:t>In order to design this algorithm in VHDL, some other functions were first developed. </a:t>
            </a:r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6271171" y="41865053"/>
            <a:ext cx="17732870" cy="527547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None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3743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2748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41230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05497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6871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082461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59620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109948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 smtClean="0">
                <a:solidFill>
                  <a:schemeClr val="bg1"/>
                </a:solidFill>
              </a:rPr>
              <a:t>  Simon Karing        •        Mathias Helsengren         </a:t>
            </a:r>
            <a:r>
              <a:rPr lang="en-US" sz="3200" dirty="0">
                <a:solidFill>
                  <a:schemeClr val="bg1"/>
                </a:solidFill>
              </a:rPr>
              <a:t>• </a:t>
            </a:r>
            <a:r>
              <a:rPr lang="en-US" sz="3200" dirty="0" smtClean="0">
                <a:solidFill>
                  <a:schemeClr val="bg1"/>
                </a:solidFill>
              </a:rPr>
              <a:t>       Mads </a:t>
            </a:r>
            <a:r>
              <a:rPr lang="en-US" sz="3200" dirty="0">
                <a:solidFill>
                  <a:schemeClr val="bg1"/>
                </a:solidFill>
              </a:rPr>
              <a:t>Riis </a:t>
            </a:r>
            <a:r>
              <a:rPr lang="en-US" sz="3200" dirty="0" smtClean="0">
                <a:solidFill>
                  <a:schemeClr val="bg1"/>
                </a:solidFill>
              </a:rPr>
              <a:t>Rasmussen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dirty="0" smtClean="0">
                <a:solidFill>
                  <a:schemeClr val="bg1"/>
                </a:solidFill>
              </a:rPr>
              <a:t>       •        Kim </a:t>
            </a:r>
            <a:r>
              <a:rPr lang="en-US" sz="3200" dirty="0">
                <a:solidFill>
                  <a:schemeClr val="bg1"/>
                </a:solidFill>
              </a:rPr>
              <a:t>Hoang </a:t>
            </a:r>
            <a:r>
              <a:rPr lang="en-US" sz="3200" dirty="0" smtClean="0">
                <a:solidFill>
                  <a:schemeClr val="bg1"/>
                </a:solidFill>
              </a:rPr>
              <a:t>Le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30899" y="39280446"/>
            <a:ext cx="7189865" cy="1921354"/>
          </a:xfrm>
          <a:prstGeom prst="rect">
            <a:avLst/>
          </a:prstGeom>
        </p:spPr>
      </p:pic>
      <p:sp>
        <p:nvSpPr>
          <p:cNvPr id="15" name="Subtitle 2"/>
          <p:cNvSpPr txBox="1">
            <a:spLocks/>
          </p:cNvSpPr>
          <p:nvPr/>
        </p:nvSpPr>
        <p:spPr>
          <a:xfrm>
            <a:off x="4102040" y="5200129"/>
            <a:ext cx="10605581" cy="24893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None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3743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2748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41230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05497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6871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082461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59620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109948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b="1" dirty="0" smtClean="0">
                <a:solidFill>
                  <a:schemeClr val="bg1"/>
                </a:solidFill>
              </a:rPr>
              <a:t>The Project</a:t>
            </a:r>
          </a:p>
          <a:p>
            <a:pPr algn="just"/>
            <a:r>
              <a:rPr lang="en-US" sz="3200" dirty="0">
                <a:solidFill>
                  <a:schemeClr val="bg1"/>
                </a:solidFill>
              </a:rPr>
              <a:t>The goal of this project is to present one such algorithm, a systolic modular exponentiation system, in VHDL on our FPGA board.</a:t>
            </a:r>
          </a:p>
        </p:txBody>
      </p:sp>
      <p:sp>
        <p:nvSpPr>
          <p:cNvPr id="16" name="Subtitle 2"/>
          <p:cNvSpPr txBox="1">
            <a:spLocks/>
          </p:cNvSpPr>
          <p:nvPr/>
        </p:nvSpPr>
        <p:spPr>
          <a:xfrm>
            <a:off x="15567591" y="8869569"/>
            <a:ext cx="10605581" cy="41399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None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3743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2748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41230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05497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6871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082461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59620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109948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b="1" dirty="0" smtClean="0">
                <a:solidFill>
                  <a:schemeClr val="bg1"/>
                </a:solidFill>
              </a:rPr>
              <a:t>Conclusion</a:t>
            </a:r>
            <a:endParaRPr lang="en-US" sz="3200" b="1" dirty="0" smtClean="0">
              <a:solidFill>
                <a:schemeClr val="bg1"/>
              </a:solidFill>
            </a:endParaRPr>
          </a:p>
          <a:p>
            <a:pPr algn="just"/>
            <a:r>
              <a:rPr lang="en-US" sz="3200" dirty="0">
                <a:solidFill>
                  <a:schemeClr val="bg1"/>
                </a:solidFill>
              </a:rPr>
              <a:t>We encountered a wide degree of problems throughout our project. This included both software and hardware problems, some of which we were able to overcome. </a:t>
            </a:r>
            <a:r>
              <a:rPr lang="en-US" sz="3200" dirty="0" smtClean="0">
                <a:solidFill>
                  <a:schemeClr val="bg1"/>
                </a:solidFill>
              </a:rPr>
              <a:t>Despite </a:t>
            </a:r>
            <a:r>
              <a:rPr lang="en-US" sz="3200" dirty="0">
                <a:solidFill>
                  <a:schemeClr val="bg1"/>
                </a:solidFill>
              </a:rPr>
              <a:t>our best </a:t>
            </a:r>
            <a:r>
              <a:rPr lang="en-US" sz="3200" dirty="0" smtClean="0">
                <a:solidFill>
                  <a:schemeClr val="bg1"/>
                </a:solidFill>
              </a:rPr>
              <a:t>efforts at fixing a copying mechanism on the modular exponentiator, </a:t>
            </a:r>
            <a:r>
              <a:rPr lang="en-US" sz="3200" dirty="0">
                <a:solidFill>
                  <a:schemeClr val="bg1"/>
                </a:solidFill>
              </a:rPr>
              <a:t>and </a:t>
            </a:r>
            <a:r>
              <a:rPr lang="en-US" sz="3200" dirty="0" smtClean="0">
                <a:solidFill>
                  <a:schemeClr val="bg1"/>
                </a:solidFill>
              </a:rPr>
              <a:t>after </a:t>
            </a:r>
            <a:r>
              <a:rPr lang="en-US" sz="3200" dirty="0">
                <a:solidFill>
                  <a:schemeClr val="bg1"/>
                </a:solidFill>
              </a:rPr>
              <a:t>numerous hours and a great deal of testing, the systolic system for modular exponentiation was not a working construction. </a:t>
            </a:r>
          </a:p>
          <a:p>
            <a:pPr algn="l"/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17" name="Subtitle 2"/>
          <p:cNvSpPr txBox="1">
            <a:spLocks/>
          </p:cNvSpPr>
          <p:nvPr/>
        </p:nvSpPr>
        <p:spPr>
          <a:xfrm>
            <a:off x="15567591" y="5122725"/>
            <a:ext cx="10605581" cy="35074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None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3743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2748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41230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05497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6871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082461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59620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109948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b="1" dirty="0" smtClean="0">
                <a:solidFill>
                  <a:schemeClr val="bg1"/>
                </a:solidFill>
              </a:rPr>
              <a:t>Method</a:t>
            </a:r>
            <a:endParaRPr lang="en-US" sz="3200" b="1" dirty="0" smtClean="0">
              <a:solidFill>
                <a:schemeClr val="bg1"/>
              </a:solidFill>
            </a:endParaRPr>
          </a:p>
          <a:p>
            <a:pPr algn="just"/>
            <a:r>
              <a:rPr lang="en-US" sz="3200" dirty="0" smtClean="0">
                <a:solidFill>
                  <a:schemeClr val="bg1"/>
                </a:solidFill>
              </a:rPr>
              <a:t>In order to reach the projects goal, we familiarized ourselves with the hardware programming language VHDL, its function on the FPGA board, and Montgomery’s Residue (M-res) for modular arithmetic. Modular exponentiation uses M-res to allow hardware to work in parallel and optimize speed. 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4" name="Subtitle 2"/>
          <p:cNvSpPr txBox="1">
            <a:spLocks/>
          </p:cNvSpPr>
          <p:nvPr/>
        </p:nvSpPr>
        <p:spPr>
          <a:xfrm>
            <a:off x="22848964" y="32609401"/>
            <a:ext cx="5753734" cy="34505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None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3743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2748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41230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05497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6871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082461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59620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109948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i="1" dirty="0" smtClean="0">
                <a:solidFill>
                  <a:schemeClr val="bg1"/>
                </a:solidFill>
              </a:rPr>
              <a:t>Systolic Multiplier Cell</a:t>
            </a:r>
          </a:p>
          <a:p>
            <a:pPr algn="just"/>
            <a:r>
              <a:rPr lang="en-US" sz="3200" dirty="0" smtClean="0">
                <a:solidFill>
                  <a:schemeClr val="bg1"/>
                </a:solidFill>
              </a:rPr>
              <a:t>The systolic multiplier cell can be connected in a series to multiply larger numbers. The numbers are taken in binary and is also output in binary through a shift register.</a:t>
            </a:r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00" b="98500" l="500" r="98833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991987" y="18256262"/>
            <a:ext cx="6291239" cy="6291239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84335" y="32609401"/>
            <a:ext cx="10387349" cy="4674307"/>
          </a:xfrm>
          <a:prstGeom prst="rect">
            <a:avLst/>
          </a:prstGeom>
        </p:spPr>
      </p:pic>
      <p:sp>
        <p:nvSpPr>
          <p:cNvPr id="28" name="Subtitle 2"/>
          <p:cNvSpPr txBox="1">
            <a:spLocks/>
          </p:cNvSpPr>
          <p:nvPr/>
        </p:nvSpPr>
        <p:spPr>
          <a:xfrm>
            <a:off x="4981579" y="37946961"/>
            <a:ext cx="4570695" cy="1857444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None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3743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2748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41230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05497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6871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082461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59620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109948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i="1" dirty="0" smtClean="0">
                <a:solidFill>
                  <a:schemeClr val="bg1"/>
                </a:solidFill>
              </a:rPr>
              <a:t>Full Adder</a:t>
            </a:r>
          </a:p>
          <a:p>
            <a:pPr algn="just"/>
            <a:r>
              <a:rPr lang="en-US" sz="3200" dirty="0" smtClean="0">
                <a:solidFill>
                  <a:schemeClr val="bg1"/>
                </a:solidFill>
              </a:rPr>
              <a:t>The full adder takes 3 inputs and gives 2 outputs</a:t>
            </a:r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673793" y="29663768"/>
            <a:ext cx="8077200" cy="8128000"/>
          </a:xfrm>
          <a:prstGeom prst="rect">
            <a:avLst/>
          </a:prstGeom>
        </p:spPr>
      </p:pic>
      <p:sp>
        <p:nvSpPr>
          <p:cNvPr id="60" name="Subtitle 2"/>
          <p:cNvSpPr txBox="1">
            <a:spLocks/>
          </p:cNvSpPr>
          <p:nvPr/>
        </p:nvSpPr>
        <p:spPr>
          <a:xfrm>
            <a:off x="14003298" y="41201800"/>
            <a:ext cx="2268615" cy="6774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None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3743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2748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41230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05497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6871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082461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59620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109948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 smtClean="0">
                <a:solidFill>
                  <a:schemeClr val="bg1"/>
                </a:solidFill>
              </a:rPr>
              <a:t>Group 65b</a:t>
            </a:r>
          </a:p>
        </p:txBody>
      </p:sp>
    </p:spTree>
    <p:extLst>
      <p:ext uri="{BB962C8B-B14F-4D97-AF65-F5344CB8AC3E}">
        <p14:creationId xmlns:p14="http://schemas.microsoft.com/office/powerpoint/2010/main" val="307115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353</TotalTime>
  <Words>294</Words>
  <Application>Microsoft Macintosh PowerPoint</Application>
  <PresentationFormat>Custom</PresentationFormat>
  <Paragraphs>15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Calibri Light</vt:lpstr>
      <vt:lpstr>Arial</vt:lpstr>
      <vt:lpstr>Office Theme</vt:lpstr>
      <vt:lpstr>ALGORITHMS IN HARDWARE</vt:lpstr>
    </vt:vector>
  </TitlesOfParts>
  <Company/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Hardware bitches</dc:title>
  <dc:creator>Simon Karing</dc:creator>
  <cp:lastModifiedBy>Simon Karing</cp:lastModifiedBy>
  <cp:revision>45</cp:revision>
  <dcterms:created xsi:type="dcterms:W3CDTF">2017-05-15T11:08:25Z</dcterms:created>
  <dcterms:modified xsi:type="dcterms:W3CDTF">2017-05-31T09:46:20Z</dcterms:modified>
</cp:coreProperties>
</file>

<file path=docProps/thumbnail.jpeg>
</file>